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287" r:id="rId3"/>
    <p:sldId id="294" r:id="rId4"/>
    <p:sldId id="317" r:id="rId5"/>
    <p:sldId id="318" r:id="rId6"/>
    <p:sldId id="413" r:id="rId7"/>
    <p:sldId id="412" r:id="rId8"/>
    <p:sldId id="414" r:id="rId9"/>
    <p:sldId id="372" r:id="rId10"/>
    <p:sldId id="376" r:id="rId11"/>
    <p:sldId id="377" r:id="rId12"/>
    <p:sldId id="378" r:id="rId13"/>
    <p:sldId id="381" r:id="rId14"/>
    <p:sldId id="380" r:id="rId15"/>
    <p:sldId id="382" r:id="rId16"/>
    <p:sldId id="383" r:id="rId17"/>
    <p:sldId id="384" r:id="rId18"/>
    <p:sldId id="351" r:id="rId19"/>
    <p:sldId id="386" r:id="rId20"/>
    <p:sldId id="387" r:id="rId21"/>
    <p:sldId id="388" r:id="rId22"/>
    <p:sldId id="389" r:id="rId23"/>
    <p:sldId id="390" r:id="rId24"/>
    <p:sldId id="391" r:id="rId25"/>
    <p:sldId id="394" r:id="rId26"/>
    <p:sldId id="409" r:id="rId27"/>
    <p:sldId id="385" r:id="rId28"/>
    <p:sldId id="395" r:id="rId29"/>
    <p:sldId id="396" r:id="rId30"/>
    <p:sldId id="397" r:id="rId31"/>
    <p:sldId id="399" r:id="rId32"/>
    <p:sldId id="398" r:id="rId33"/>
    <p:sldId id="402" r:id="rId34"/>
    <p:sldId id="403" r:id="rId35"/>
    <p:sldId id="404" r:id="rId36"/>
    <p:sldId id="405" r:id="rId37"/>
    <p:sldId id="368" r:id="rId38"/>
    <p:sldId id="40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A9B7C6"/>
    <a:srgbClr val="FF7F00"/>
    <a:srgbClr val="555555"/>
    <a:srgbClr val="313335"/>
    <a:srgbClr val="606366"/>
    <a:srgbClr val="2B2B2B"/>
    <a:srgbClr val="5A5E60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F8E79-5974-485E-BDCC-F85DA150E0D7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31A29-8660-4CF3-88AF-B53598089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97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2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59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66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13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678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76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546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599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378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76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1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821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9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439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86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39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907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717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508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02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25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1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91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11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44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070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27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77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8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936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24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07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2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95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31A29-8660-4CF3-88AF-B535980892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16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2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4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43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205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983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72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33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12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17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7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99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28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KAIST </a:t>
            </a:r>
            <a:r>
              <a:rPr lang="ko-KR" altLang="en-US" smtClean="0"/>
              <a:t>대덕고등학교 </a:t>
            </a:r>
            <a:r>
              <a:rPr lang="en-US" altLang="ko-KR" smtClean="0"/>
              <a:t>tutoring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4925F-0939-4B21-87D6-889C062B9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68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://daedeokhs.djsch.kr/schedule/list.do?s=taedokhs&amp;schdYear=2019&amp;schdMonth=11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daedeokhs.djsch.kr/schedule/list.do?s=taedokhs&amp;schdYear=2020&amp;schdMonth=01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aedeokhs.djsch.kr/schedule/list.do?s=taedokhs&amp;schdYear=2019&amp;schdMonth=12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://daedeokhs.djsch.kr/upload/board/49529/2019/11/thumb/1573122746054.jpg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://daedeokhs.djsch.kr/upload/board/49529/2019/11/1573122746054.jpg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hanbit.co.kr/channel/category/category_view.html?cms_code=CMS4344562296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power.github.io/84-how-to-use-beautiful-soup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ironore15/Python-Tutoring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github.com/ironore15/Python-Tutoring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rgbClr val="00B0F0"/>
                </a:solidFill>
              </a:rPr>
              <a:t>PYTHON</a:t>
            </a:r>
            <a:r>
              <a:rPr lang="ko-KR" altLang="en-US" dirty="0" smtClean="0">
                <a:solidFill>
                  <a:srgbClr val="00B0F0"/>
                </a:solidFill>
              </a:rPr>
              <a:t> </a:t>
            </a:r>
            <a:r>
              <a:rPr lang="en-US" altLang="ko-KR" dirty="0" smtClean="0">
                <a:solidFill>
                  <a:srgbClr val="00B0F0"/>
                </a:solidFill>
              </a:rPr>
              <a:t>TUTORING #7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solidFill>
                  <a:srgbClr val="A9B7C6"/>
                </a:solidFill>
                <a:latin typeface="Consolas" panose="020B0609020204030204" pitchFamily="49" charset="0"/>
              </a:rPr>
              <a:t>School of Computing, KAIST </a:t>
            </a:r>
            <a:r>
              <a:rPr lang="en-US" altLang="ko-KR" b="1" i="1" dirty="0" smtClean="0">
                <a:solidFill>
                  <a:srgbClr val="A9B7C6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 smtClean="0">
                <a:solidFill>
                  <a:srgbClr val="A9B7C6"/>
                </a:solidFill>
              </a:rPr>
              <a:t>대덕고등학교</a:t>
            </a:r>
            <a:endParaRPr lang="ko-KR" altLang="en-US" dirty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내용 개체 틀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인터넷의 작동 방식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84" y="1340477"/>
            <a:ext cx="7239600" cy="54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인터넷의 작동 방식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714" y="1340477"/>
            <a:ext cx="7238570" cy="5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4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인터넷의 작동 방식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714" y="1340477"/>
            <a:ext cx="7238570" cy="54302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714" y="1340477"/>
            <a:ext cx="7235401" cy="54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인터넷의 작동 방식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714" y="1340477"/>
            <a:ext cx="7238570" cy="5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9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인터넷의 작동 방식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714" y="1340477"/>
            <a:ext cx="7238570" cy="5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0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서버에게 보내는 정보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23553" y="1690688"/>
            <a:ext cx="9344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http://daedeokhs.djsch.kr/schedule/list.do?s=taedokhs&amp;schdYear=2019&amp;schdMonth=11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t="9963"/>
          <a:stretch/>
        </p:blipFill>
        <p:spPr>
          <a:xfrm>
            <a:off x="1996706" y="2275126"/>
            <a:ext cx="8198583" cy="399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7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서버에게 보내는 정보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23553" y="1690688"/>
            <a:ext cx="9344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daedeokhs.djsch.kr/schedule/list.do?s=taedokhs&amp;schdYear=2020&amp;schdMonth=01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23553" y="1315763"/>
            <a:ext cx="9344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http://daedeokhs.djsch.kr/schedule/list.do?s=taedokhs&amp;</a:t>
            </a:r>
            <a:r>
              <a:rPr lang="en-US" altLang="ko-KR" u="sng" dirty="0" smtClean="0">
                <a:solidFill>
                  <a:srgbClr val="FF0000"/>
                </a:solidFill>
              </a:rPr>
              <a:t>schdYear=2019&amp;schdMonth=11</a:t>
            </a:r>
            <a:endParaRPr lang="ko-KR" altLang="en-US" u="sng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t="10193"/>
          <a:stretch/>
        </p:blipFill>
        <p:spPr>
          <a:xfrm>
            <a:off x="1996706" y="2275126"/>
            <a:ext cx="8198583" cy="39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7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서버에게 보내는 정보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86971" y="2298188"/>
            <a:ext cx="10218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hlinkClick r:id="rId5"/>
              </a:rPr>
              <a:t>http://</a:t>
            </a:r>
            <a:r>
              <a:rPr lang="en-US" altLang="ko-KR" dirty="0" smtClean="0">
                <a:latin typeface="Consolas" panose="020B0609020204030204" pitchFamily="49" charset="0"/>
                <a:hlinkClick r:id="rId5"/>
              </a:rPr>
              <a:t>daedeokhs.djsch.kr/schedule/list.do?s=taedokhs&amp;schdYear=2019&amp;schdMonth=12</a:t>
            </a:r>
            <a:endParaRPr lang="en-US" altLang="ko-KR" dirty="0" smtClean="0">
              <a:latin typeface="Consolas" panose="020B0609020204030204" pitchFamily="49" charset="0"/>
            </a:endParaRPr>
          </a:p>
        </p:txBody>
      </p:sp>
      <p:sp>
        <p:nvSpPr>
          <p:cNvPr id="20" name="왼쪽 중괄호 19"/>
          <p:cNvSpPr/>
          <p:nvPr/>
        </p:nvSpPr>
        <p:spPr>
          <a:xfrm rot="16200000">
            <a:off x="2862523" y="1738573"/>
            <a:ext cx="409055" cy="2266949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/>
          <p:cNvSpPr/>
          <p:nvPr/>
        </p:nvSpPr>
        <p:spPr>
          <a:xfrm rot="16200000">
            <a:off x="5079467" y="1831439"/>
            <a:ext cx="409055" cy="208121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 중괄호 22"/>
          <p:cNvSpPr/>
          <p:nvPr/>
        </p:nvSpPr>
        <p:spPr>
          <a:xfrm rot="16200000">
            <a:off x="8589430" y="563025"/>
            <a:ext cx="409055" cy="4618040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717573" y="3090354"/>
            <a:ext cx="698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Consolas" panose="020B0609020204030204" pitchFamily="49" charset="0"/>
              </a:rPr>
              <a:t>host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946423" y="3090354"/>
            <a:ext cx="698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Consolas" panose="020B0609020204030204" pitchFamily="49" charset="0"/>
              </a:rPr>
              <a:t>path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387047" y="3090354"/>
            <a:ext cx="813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86971" y="4697177"/>
            <a:ext cx="10218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서버는 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path</a:t>
            </a:r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를 보고 알맞은 응답을 보낸다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37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 txBox="1">
            <a:spLocks/>
          </p:cNvSpPr>
          <p:nvPr/>
        </p:nvSpPr>
        <p:spPr>
          <a:xfrm>
            <a:off x="838200" y="0"/>
            <a:ext cx="113537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	</a:t>
            </a:r>
            <a:r>
              <a:rPr lang="ko-KR" altLang="en-US" sz="4400" dirty="0" smtClean="0">
                <a:solidFill>
                  <a:srgbClr val="A9B7C6"/>
                </a:solidFill>
                <a:latin typeface="+mj-ea"/>
                <a:ea typeface="+mj-ea"/>
              </a:rPr>
              <a:t>주석에 대해서</a:t>
            </a: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...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400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샾</a:t>
            </a:r>
            <a:r>
              <a:rPr lang="ko-KR" altLang="ko-KR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뒤에 적힌 내용은 주석으로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코드에 영향을 주지 않음</a:t>
            </a:r>
            <a:br>
              <a:rPr lang="ko-KR" altLang="ko-KR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2400" dirty="0" err="1" smtClean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ppt</a:t>
            </a:r>
            <a:r>
              <a:rPr lang="ko-KR" altLang="en-US" sz="2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에 </a:t>
            </a:r>
            <a:r>
              <a:rPr lang="ko-KR" altLang="en-US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적혀 </a:t>
            </a:r>
            <a:r>
              <a:rPr lang="ko-KR" altLang="en-US" sz="2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있어도 똑같이 </a:t>
            </a:r>
            <a:r>
              <a:rPr lang="ko-KR" altLang="ko-KR" sz="2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따라 </a:t>
            </a:r>
            <a:r>
              <a:rPr lang="ko-KR" altLang="ko-KR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적을 필요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endParaRPr lang="en-US" altLang="ko-KR" sz="2400" dirty="0" smtClean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"""</a:t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따옴표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 3</a:t>
            </a:r>
            <a:r>
              <a:rPr lang="ko-KR" altLang="ko-KR" sz="24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개로 감싸진 줄들은 전부 주석 처리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test.py</a:t>
            </a:r>
            <a:r>
              <a:rPr lang="ko-KR" altLang="ko-KR" sz="24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의</a:t>
            </a:r>
            <a:r>
              <a:rPr lang="ko-KR" altLang="ko-KR" sz="24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내용 전체를 실행시키기 싫다면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실행을 원하지 않는 부분을 따옴표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 3</a:t>
            </a:r>
            <a:r>
              <a:rPr lang="ko-KR" altLang="ko-KR" sz="24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개로 감싸서</a:t>
            </a:r>
            <a:br>
              <a:rPr lang="ko-KR" altLang="ko-KR" sz="24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24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자신이 원하는 부분만 실행시키세요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.</a:t>
            </a:r>
            <a:endParaRPr lang="en-US" altLang="ko-KR" sz="2400" dirty="0" smtClean="0">
              <a:solidFill>
                <a:srgbClr val="6A8759"/>
              </a:solidFill>
              <a:latin typeface="Consolas" panose="020B0609020204030204" pitchFamily="49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"""</a:t>
            </a: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1" y="0"/>
            <a:ext cx="838199" cy="6858000"/>
          </a:xfrm>
          <a:prstGeom prst="rect">
            <a:avLst/>
          </a:prstGeom>
          <a:solidFill>
            <a:srgbClr val="313335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4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4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5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6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7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8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9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10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5399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 txBox="1">
            <a:spLocks/>
          </p:cNvSpPr>
          <p:nvPr/>
        </p:nvSpPr>
        <p:spPr>
          <a:xfrm>
            <a:off x="838200" y="0"/>
            <a:ext cx="113537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	</a:t>
            </a: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+mj-ea"/>
              </a:rPr>
              <a:t>crawl.py</a:t>
            </a:r>
            <a:endParaRPr lang="en-US" altLang="ko-KR" sz="4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 err="1">
                <a:solidFill>
                  <a:srgbClr val="CC7832"/>
                </a:solidFill>
                <a:latin typeface="Consolas" panose="020B0609020204030204" pitchFamily="49" charset="0"/>
              </a:rPr>
              <a:t>import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requests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url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http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://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daedeokhs.djsch.kr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path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schedule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2400" dirty="0" err="1" smtClean="0">
                <a:solidFill>
                  <a:srgbClr val="6A8759"/>
                </a:solidFill>
                <a:latin typeface="Consolas" panose="020B0609020204030204" pitchFamily="49" charset="0"/>
              </a:rPr>
              <a:t>list.do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query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 err="1" smtClean="0">
                <a:solidFill>
                  <a:srgbClr val="6A8759"/>
                </a:solidFill>
                <a:latin typeface="Consolas" panose="020B0609020204030204" pitchFamily="49" charset="0"/>
              </a:rPr>
              <a:t>s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2400" dirty="0" err="1" smtClean="0">
                <a:solidFill>
                  <a:srgbClr val="6A8759"/>
                </a:solidFill>
                <a:latin typeface="Consolas" panose="020B0609020204030204" pitchFamily="49" charset="0"/>
              </a:rPr>
              <a:t>taedokhs&amp;schdYear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=2019&amp;schdMonth=11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endParaRPr lang="en-US" altLang="ko-KR" sz="2400" dirty="0" smtClean="0">
              <a:solidFill>
                <a:srgbClr val="6A8759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requests.get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url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path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?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+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query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8888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1" y="0"/>
            <a:ext cx="838199" cy="6858000"/>
          </a:xfrm>
          <a:prstGeom prst="rect">
            <a:avLst/>
          </a:prstGeom>
          <a:solidFill>
            <a:srgbClr val="313335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4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4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5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6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7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8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9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10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4747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INTRO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smtClean="0">
                <a:solidFill>
                  <a:srgbClr val="A9B7C6"/>
                </a:solidFill>
                <a:latin typeface="Consolas" panose="020B0609020204030204" pitchFamily="49" charset="0"/>
              </a:rPr>
              <a:t>requests </a:t>
            </a:r>
            <a:r>
              <a:rPr lang="ko-KR" altLang="en-US" dirty="0" smtClean="0">
                <a:solidFill>
                  <a:srgbClr val="A9B7C6"/>
                </a:solidFill>
                <a:latin typeface="Consolas" panose="020B0609020204030204" pitchFamily="49" charset="0"/>
              </a:rPr>
              <a:t>라이브러리 설치</a:t>
            </a:r>
            <a:endParaRPr lang="en-US" altLang="ko-KR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solidFill>
                  <a:srgbClr val="A9B7C6"/>
                </a:solidFill>
                <a:latin typeface="Consolas" panose="020B0609020204030204" pitchFamily="49" charset="0"/>
              </a:rPr>
              <a:t>인터넷의 작동 방</a:t>
            </a:r>
            <a:r>
              <a:rPr lang="ko-KR" altLang="en-US" dirty="0" smtClean="0">
                <a:solidFill>
                  <a:srgbClr val="A9B7C6"/>
                </a:solidFill>
                <a:latin typeface="Consolas" panose="020B0609020204030204" pitchFamily="49" charset="0"/>
              </a:rPr>
              <a:t>식</a:t>
            </a:r>
            <a:endParaRPr lang="en-US" altLang="ko-KR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smtClean="0">
                <a:solidFill>
                  <a:srgbClr val="A9B7C6"/>
                </a:solidFill>
                <a:latin typeface="Consolas" panose="020B0609020204030204" pitchFamily="49" charset="0"/>
              </a:rPr>
              <a:t>crawl.py</a:t>
            </a: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solidFill>
                  <a:srgbClr val="A9B7C6"/>
                </a:solidFill>
                <a:latin typeface="Consolas" panose="020B0609020204030204" pitchFamily="49" charset="0"/>
              </a:rPr>
              <a:t>서버의 </a:t>
            </a:r>
            <a:r>
              <a:rPr lang="en-US" altLang="ko-KR" dirty="0" smtClean="0">
                <a:solidFill>
                  <a:srgbClr val="A9B7C6"/>
                </a:solidFill>
                <a:latin typeface="Consolas" panose="020B0609020204030204" pitchFamily="49" charset="0"/>
              </a:rPr>
              <a:t>Response</a:t>
            </a:r>
            <a:r>
              <a:rPr lang="ko-KR" altLang="en-US" dirty="0" smtClean="0">
                <a:solidFill>
                  <a:srgbClr val="A9B7C6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dirty="0" smtClean="0">
                <a:solidFill>
                  <a:srgbClr val="A9B7C6"/>
                </a:solidFill>
                <a:latin typeface="Consolas" panose="020B0609020204030204" pitchFamily="49" charset="0"/>
              </a:rPr>
              <a:t>HTML</a:t>
            </a: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solidFill>
                  <a:srgbClr val="A9B7C6"/>
                </a:solidFill>
                <a:latin typeface="Consolas" panose="020B0609020204030204" pitchFamily="49" charset="0"/>
              </a:rPr>
              <a:t>식단 이미지 수집하기</a:t>
            </a:r>
            <a:endParaRPr lang="en-US" altLang="ko-KR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 txBox="1">
            <a:spLocks/>
          </p:cNvSpPr>
          <p:nvPr/>
        </p:nvSpPr>
        <p:spPr>
          <a:xfrm>
            <a:off x="838200" y="0"/>
            <a:ext cx="113537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	</a:t>
            </a: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+mj-ea"/>
              </a:rPr>
              <a:t>crawl.py</a:t>
            </a:r>
            <a:endParaRPr lang="en-US" altLang="ko-KR" sz="4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......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 html&gt;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&lt;html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lang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ko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	&lt;head</a:t>
            </a:r>
            <a:r>
              <a:rPr lang="en-US" altLang="ko-KR" sz="1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		&lt;meta http-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equiv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="X-UA-Compatible" content="IE=edge"&gt;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		&lt;meta http-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equiv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="Content-Type" content="text/html; charset=utf-8" /&gt;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		&lt;meta name="viewport" content="width=device-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width,initial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-scale=1.0,minimum-scale=1.0,maximum-scale=1.0" /&gt;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		&lt;title&gt;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대덕고등학교 홈페이지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&lt;/title&gt;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&lt;!--[if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lt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 IE 9]&gt;&lt;script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="/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/html5.js"&gt;&lt;/script&gt;&lt;![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endif</a:t>
            </a:r>
            <a:r>
              <a:rPr lang="en-US" altLang="ko-KR" sz="1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]--&gt;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</a:rPr>
              <a:t>......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...... 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1" y="0"/>
            <a:ext cx="838199" cy="6858000"/>
          </a:xfrm>
          <a:prstGeom prst="rect">
            <a:avLst/>
          </a:prstGeom>
          <a:solidFill>
            <a:srgbClr val="313335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4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4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5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6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7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8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9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10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94477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인터넷의 작동 방식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714" y="1340477"/>
            <a:ext cx="7238570" cy="5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3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서버의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Response</a:t>
            </a:r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HTML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9411" t="7019" r="20989"/>
          <a:stretch/>
        </p:blipFill>
        <p:spPr>
          <a:xfrm>
            <a:off x="3067050" y="1444182"/>
            <a:ext cx="6051847" cy="51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3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서버의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Response</a:t>
            </a:r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HTML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6972"/>
          <a:stretch/>
        </p:blipFill>
        <p:spPr>
          <a:xfrm>
            <a:off x="1727233" y="1427409"/>
            <a:ext cx="8737531" cy="44028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76364" y="5896355"/>
            <a:ext cx="515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ctrl + shift + 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버튼으로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algn="r"/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해당 웹 페이지의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ko-KR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코드를 볼 수 있다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0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서버의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Response</a:t>
            </a:r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HTML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6859"/>
          <a:stretch/>
        </p:blipFill>
        <p:spPr>
          <a:xfrm>
            <a:off x="1727233" y="1416224"/>
            <a:ext cx="8737531" cy="44082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24400" y="5896355"/>
            <a:ext cx="56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ctrl +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또는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ctrl + shift + c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단축키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로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algn="r"/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선택한 요소에 해당하는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ko-KR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볼 수 있다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45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서버의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Response</a:t>
            </a:r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HTML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14398" y="2130693"/>
            <a:ext cx="103632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scope=</a:t>
            </a:r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row</a:t>
            </a:r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&lt;span&gt;1 </a:t>
            </a:r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금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&lt;/span&gt;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 scope="row" class="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cal_sat</a:t>
            </a:r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span class="</a:t>
            </a:r>
            <a:r>
              <a:rPr lang="en-US" altLang="ko-K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pc_blue</a:t>
            </a:r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"&gt;2 </a:t>
            </a:r>
            <a:r>
              <a:rPr lang="ko-KR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토 </a:t>
            </a:r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&lt;/span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위의 형식에 맞는 문자열을 검색하기 위해서는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 scope=</a:t>
            </a:r>
            <a:r>
              <a:rPr lang="ko-KR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</a:rPr>
              <a:t>row</a:t>
            </a:r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라는 문자열을 </a:t>
            </a:r>
            <a:r>
              <a:rPr lang="en-US" altLang="ko-KR" sz="24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r.text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안에서 찾아야 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9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 txBox="1">
            <a:spLocks/>
          </p:cNvSpPr>
          <p:nvPr/>
        </p:nvSpPr>
        <p:spPr>
          <a:xfrm>
            <a:off x="838200" y="0"/>
            <a:ext cx="113537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	</a:t>
            </a: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+mj-ea"/>
              </a:rPr>
              <a:t>String</a:t>
            </a:r>
            <a:r>
              <a:rPr lang="ko-KR" altLang="en-US" sz="4400" dirty="0" smtClean="0">
                <a:solidFill>
                  <a:srgbClr val="A9B7C6"/>
                </a:solidFill>
                <a:latin typeface="Consolas" panose="020B0609020204030204" pitchFamily="49" charset="0"/>
                <a:ea typeface="+mj-ea"/>
              </a:rPr>
              <a:t>의 </a:t>
            </a: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+mj-ea"/>
              </a:rPr>
              <a:t>.find </a:t>
            </a:r>
            <a:r>
              <a:rPr lang="ko-KR" altLang="en-US" sz="4400" dirty="0" err="1" smtClean="0">
                <a:solidFill>
                  <a:srgbClr val="A9B7C6"/>
                </a:solidFill>
                <a:latin typeface="Consolas" panose="020B0609020204030204" pitchFamily="49" charset="0"/>
                <a:ea typeface="+mj-ea"/>
              </a:rPr>
              <a:t>메소드</a:t>
            </a:r>
            <a:endParaRPr lang="en-US" altLang="ko-KR" sz="4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= 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abcdabef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8888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s.find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ab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))</a:t>
            </a: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8888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s.find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cdab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8888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s.find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ab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8888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s.find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ef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4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))</a:t>
            </a: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find</a:t>
            </a:r>
            <a:r>
              <a:rPr lang="ko-KR" altLang="ko-KR" sz="2400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는</a:t>
            </a:r>
            <a:r>
              <a:rPr lang="ko-KR" altLang="ko-KR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인자를 세 개까지 전달받을 수 있다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b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만약 해당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string</a:t>
            </a:r>
            <a:r>
              <a:rPr lang="ko-KR" altLang="ko-KR" sz="2400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</a:t>
            </a:r>
            <a:r>
              <a:rPr lang="ko-KR" altLang="ko-KR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찾지 못했을 경우에는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 -1</a:t>
            </a:r>
            <a:r>
              <a:rPr lang="ko-KR" altLang="ko-KR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을 반환한다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endParaRPr lang="ko-KR" altLang="ko-KR" sz="2400" dirty="0">
              <a:latin typeface="Arial" panose="020B0604020202020204" pitchFamily="34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4000" dirty="0">
              <a:latin typeface="Arial" panose="020B0604020202020204" pitchFamily="34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1" y="0"/>
            <a:ext cx="838199" cy="6858000"/>
          </a:xfrm>
          <a:prstGeom prst="rect">
            <a:avLst/>
          </a:prstGeom>
          <a:solidFill>
            <a:srgbClr val="313335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4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4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5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6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7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8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9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10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392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 txBox="1">
            <a:spLocks/>
          </p:cNvSpPr>
          <p:nvPr/>
        </p:nvSpPr>
        <p:spPr>
          <a:xfrm>
            <a:off x="838200" y="0"/>
            <a:ext cx="113537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	</a:t>
            </a: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+mj-ea"/>
              </a:rPr>
              <a:t>crawl.py</a:t>
            </a:r>
            <a:endParaRPr lang="en-US" altLang="ko-KR" sz="4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...</a:t>
            </a:r>
            <a:endParaRPr lang="en-US" altLang="ko-KR" sz="2400" dirty="0" smtClean="0">
              <a:solidFill>
                <a:srgbClr val="6A8759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requests.get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url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path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'?' 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+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query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'&lt;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th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scope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="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row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"'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 smtClean="0">
                <a:solidFill>
                  <a:srgbClr val="8888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r.text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[index:index+</a:t>
            </a:r>
            <a:r>
              <a:rPr lang="ko-KR" altLang="ko-KR" sz="2400" dirty="0" smtClean="0">
                <a:solidFill>
                  <a:srgbClr val="6897BB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 dirty="0" smtClean="0">
                <a:solidFill>
                  <a:srgbClr val="6897BB"/>
                </a:solidFill>
                <a:latin typeface="Consolas" panose="020B0609020204030204" pitchFamily="49" charset="0"/>
              </a:rPr>
              <a:t>8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])</a:t>
            </a:r>
            <a:endParaRPr lang="en-US" altLang="ko-KR" sz="2400" b="1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1" y="0"/>
            <a:ext cx="838199" cy="6858000"/>
          </a:xfrm>
          <a:prstGeom prst="rect">
            <a:avLst/>
          </a:prstGeom>
          <a:solidFill>
            <a:srgbClr val="313335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4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4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5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6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7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8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9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10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7750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 txBox="1">
            <a:spLocks/>
          </p:cNvSpPr>
          <p:nvPr/>
        </p:nvSpPr>
        <p:spPr>
          <a:xfrm>
            <a:off x="838200" y="0"/>
            <a:ext cx="113537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	</a:t>
            </a: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+mj-ea"/>
              </a:rPr>
              <a:t>crawl.py</a:t>
            </a:r>
            <a:endParaRPr lang="en-US" altLang="ko-KR" sz="4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...</a:t>
            </a:r>
            <a:endParaRPr lang="en-US" altLang="ko-KR" sz="2400" dirty="0" smtClean="0">
              <a:solidFill>
                <a:srgbClr val="6A8759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requests.get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url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path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'?' 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+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query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'&lt;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th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scope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="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row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"'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CC7832"/>
                </a:solidFill>
                <a:latin typeface="Consolas" panose="020B0609020204030204" pitchFamily="49" charset="0"/>
              </a:rPr>
              <a:t>while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!= -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:                          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검색에 실패할 때까지</a:t>
            </a:r>
            <a:b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en-US" altLang="ko-KR" sz="2400" dirty="0" smtClean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2400" dirty="0" err="1" smtClean="0">
                <a:solidFill>
                  <a:srgbClr val="8888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r.text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[index:index+</a:t>
            </a:r>
            <a:r>
              <a:rPr lang="ko-KR" altLang="ko-KR" sz="2400" dirty="0" smtClean="0">
                <a:solidFill>
                  <a:srgbClr val="6897BB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8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])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next_index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'&lt;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th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scope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="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row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"'</a:t>
            </a:r>
            <a:r>
              <a:rPr lang="ko-KR" altLang="ko-KR" sz="2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next_index</a:t>
            </a:r>
            <a:endParaRPr lang="ko-KR" altLang="ko-KR" sz="4000" dirty="0">
              <a:latin typeface="Consolas" panose="020B0609020204030204" pitchFamily="49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1" y="0"/>
            <a:ext cx="838199" cy="6858000"/>
          </a:xfrm>
          <a:prstGeom prst="rect">
            <a:avLst/>
          </a:prstGeom>
          <a:solidFill>
            <a:srgbClr val="313335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4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4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5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6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7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8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9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10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0593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 txBox="1">
            <a:spLocks/>
          </p:cNvSpPr>
          <p:nvPr/>
        </p:nvSpPr>
        <p:spPr>
          <a:xfrm>
            <a:off x="838200" y="0"/>
            <a:ext cx="113537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	</a:t>
            </a: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+mj-ea"/>
              </a:rPr>
              <a:t>crawl.py</a:t>
            </a:r>
            <a:endParaRPr lang="en-US" altLang="ko-KR" sz="4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...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'&lt;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th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scope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="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row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"'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CC7832"/>
                </a:solidFill>
                <a:latin typeface="Consolas" panose="020B0609020204030204" pitchFamily="49" charset="0"/>
              </a:rPr>
              <a:t>while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!= -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:                          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검색에 실패할 때까지</a:t>
            </a:r>
            <a:br>
              <a:rPr lang="ko-KR" altLang="ko-KR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en-US" altLang="ko-KR" sz="24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2400" dirty="0" smtClean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ko-KR" altLang="ko-KR" sz="2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final_index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"&lt;</a:t>
            </a:r>
            <a:r>
              <a:rPr lang="en-US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2400" dirty="0" err="1" smtClean="0">
                <a:solidFill>
                  <a:srgbClr val="6A8759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2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 smtClean="0">
                <a:solidFill>
                  <a:srgbClr val="8888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r.text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2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index:final_index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])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next_index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'&lt;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th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scope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="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row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"'</a:t>
            </a:r>
            <a:r>
              <a:rPr lang="ko-KR" altLang="ko-KR" sz="24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 smtClean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title_start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title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="'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next_index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CC7832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title_start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!= -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: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title_end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'"'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title_start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7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2400" dirty="0" err="1">
                <a:solidFill>
                  <a:srgbClr val="8888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[title_start+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7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:title_end])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next_index</a:t>
            </a:r>
            <a:endParaRPr lang="ko-KR" altLang="ko-KR" sz="4000" dirty="0">
              <a:latin typeface="Arial" panose="020B0604020202020204" pitchFamily="34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1" y="0"/>
            <a:ext cx="838199" cy="6858000"/>
          </a:xfrm>
          <a:prstGeom prst="rect">
            <a:avLst/>
          </a:prstGeom>
          <a:solidFill>
            <a:srgbClr val="313335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4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4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5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6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7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8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9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10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222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requests </a:t>
            </a:r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라이브러리 설치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16" y="1570897"/>
            <a:ext cx="3747365" cy="464892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222316" y="1579689"/>
            <a:ext cx="252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22316" y="3094897"/>
            <a:ext cx="216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24924" y="1570897"/>
            <a:ext cx="281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(1)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왼쪽 상단의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File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버튼 클릭 후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  <a:endParaRPr lang="ko-KR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924" y="3099834"/>
            <a:ext cx="287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(2) Settings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버튼 클릭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7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How to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Parse?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3872" y="1690688"/>
            <a:ext cx="117811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 scope="row"&gt;&lt;span&gt;1 </a:t>
            </a:r>
            <a:r>
              <a:rPr lang="ko-KR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금 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&lt;/span&gt;&lt;/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td&gt;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   &lt;li&gt;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  &lt;a 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javascript:viewData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('1075417');" title="</a:t>
            </a:r>
            <a:r>
              <a:rPr lang="ko-KR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학생연구의날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r>
              <a:rPr lang="ko-KR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학생연구의날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a&gt;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  &lt;/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li&gt;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&lt;/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td&gt;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	&lt;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 scope="row" class="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cal_sat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"&gt;&lt;span class="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pc_blue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"&gt;2 </a:t>
            </a:r>
            <a:r>
              <a:rPr lang="ko-KR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토 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&lt;/span&gt;&lt;/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	&lt;td class="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cal_sat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"&gt;&lt;/td&gt;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616857" y="2016101"/>
            <a:ext cx="275771" cy="377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endCxn id="2" idx="7"/>
          </p:cNvCxnSpPr>
          <p:nvPr/>
        </p:nvCxnSpPr>
        <p:spPr>
          <a:xfrm flipH="1">
            <a:off x="852242" y="1751644"/>
            <a:ext cx="343371" cy="3197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92478" y="1519743"/>
            <a:ext cx="74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index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2538" y="5054576"/>
            <a:ext cx="275771" cy="377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endCxn id="14" idx="7"/>
          </p:cNvCxnSpPr>
          <p:nvPr/>
        </p:nvCxnSpPr>
        <p:spPr>
          <a:xfrm flipH="1">
            <a:off x="1487923" y="4790119"/>
            <a:ext cx="343371" cy="3197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50344" y="4554237"/>
            <a:ext cx="13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next_index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034213" y="3226333"/>
            <a:ext cx="275771" cy="377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848475" y="3016251"/>
            <a:ext cx="281055" cy="2156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23919" y="2831585"/>
            <a:ext cx="119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title_start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081963" y="3211428"/>
            <a:ext cx="275771" cy="377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8205042" y="2800224"/>
            <a:ext cx="19343" cy="4162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09984" y="2397376"/>
            <a:ext cx="159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title_start</a:t>
            </a:r>
            <a:r>
              <a:rPr lang="en-US" altLang="ko-KR" dirty="0" smtClean="0">
                <a:solidFill>
                  <a:srgbClr val="FF0000"/>
                </a:solidFill>
              </a:rPr>
              <a:t> + 7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45878" y="3225894"/>
            <a:ext cx="275771" cy="377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9668957" y="2814690"/>
            <a:ext cx="19343" cy="4162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38728" y="2442378"/>
            <a:ext cx="107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title_end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343810" y="2011875"/>
            <a:ext cx="275771" cy="377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5481695" y="1747418"/>
            <a:ext cx="19891" cy="2531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63498" y="1321356"/>
            <a:ext cx="127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final_index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식단 관리 페이지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6956"/>
          <a:stretch/>
        </p:blipFill>
        <p:spPr>
          <a:xfrm>
            <a:off x="1727233" y="1421817"/>
            <a:ext cx="8737531" cy="44036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24400" y="5896355"/>
            <a:ext cx="560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ctrl +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또는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ctrl + shift + c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단축키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로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algn="r"/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선택한 요소에 해당하는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ko-KR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코드를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볼 수 있다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1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 txBox="1">
            <a:spLocks/>
          </p:cNvSpPr>
          <p:nvPr/>
        </p:nvSpPr>
        <p:spPr>
          <a:xfrm>
            <a:off x="838200" y="0"/>
            <a:ext cx="113537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	</a:t>
            </a: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+mj-ea"/>
              </a:rPr>
              <a:t>crawl.py</a:t>
            </a:r>
            <a:endParaRPr lang="en-US" altLang="ko-KR" sz="4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...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url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= 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http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://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daedeokhs.djsch.kr</a:t>
            </a:r>
            <a:r>
              <a:rPr lang="ko-KR" altLang="ko-KR" sz="24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endParaRPr lang="en-US" altLang="ko-KR" sz="2400" dirty="0" smtClean="0">
              <a:solidFill>
                <a:srgbClr val="6A8759"/>
              </a:solidFill>
              <a:latin typeface="Consolas" panose="020B0609020204030204" pitchFamily="49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2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path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= 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'/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boardCnts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list.do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query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boardID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=49529&amp;m=040602&amp;s=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taedokhs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requests.get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url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path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'?' 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+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query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'/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upload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board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/49529/'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CC7832"/>
                </a:solidFill>
                <a:latin typeface="Consolas" panose="020B0609020204030204" pitchFamily="49" charset="0"/>
              </a:rPr>
              <a:t>while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!= -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: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final_index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'.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jpg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8888C6"/>
                </a:solidFill>
                <a:latin typeface="Consolas" panose="020B0609020204030204" pitchFamily="49" charset="0"/>
              </a:rPr>
              <a:t>print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[index:final_index+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4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])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'/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upload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board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/49529/'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endParaRPr lang="ko-KR" altLang="ko-KR" sz="4000" dirty="0">
              <a:latin typeface="Arial" panose="020B0604020202020204" pitchFamily="34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1" y="0"/>
            <a:ext cx="838199" cy="6858000"/>
          </a:xfrm>
          <a:prstGeom prst="rect">
            <a:avLst/>
          </a:prstGeom>
          <a:solidFill>
            <a:srgbClr val="313335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4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4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5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6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7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8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9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10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9043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식단 관리 페이지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36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저화질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)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2232" y="1690688"/>
            <a:ext cx="10407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위에서 </a:t>
            </a:r>
            <a:r>
              <a:rPr lang="en-US" altLang="ko-KR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crawl.py</a:t>
            </a:r>
            <a:r>
              <a:rPr lang="ko-KR" altLang="en-US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를 이용하여 수집한 </a:t>
            </a:r>
            <a:r>
              <a:rPr lang="en-US" altLang="ko-KR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path</a:t>
            </a:r>
            <a:r>
              <a:rPr lang="ko-KR" altLang="en-US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를 이용하여</a:t>
            </a:r>
            <a:endParaRPr lang="en-US" altLang="ko-KR" sz="28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2800" dirty="0" smtClean="0">
                <a:latin typeface="Consolas" panose="020B0609020204030204" pitchFamily="49" charset="0"/>
                <a:hlinkClick r:id="rId5"/>
              </a:rPr>
              <a:t>http</a:t>
            </a:r>
            <a:r>
              <a:rPr lang="en-US" altLang="ko-KR" sz="2800" dirty="0">
                <a:latin typeface="Consolas" panose="020B0609020204030204" pitchFamily="49" charset="0"/>
                <a:hlinkClick r:id="rId5"/>
              </a:rPr>
              <a:t>://</a:t>
            </a:r>
            <a:r>
              <a:rPr lang="en-US" altLang="ko-KR" sz="2800" dirty="0" smtClean="0">
                <a:latin typeface="Consolas" panose="020B0609020204030204" pitchFamily="49" charset="0"/>
                <a:hlinkClick r:id="rId5"/>
              </a:rPr>
              <a:t>daedeokhs.djsch.kr/upload/board/49529/2019/11/thumb/1573122746054.jpg</a:t>
            </a:r>
            <a:r>
              <a:rPr lang="en-US" altLang="ko-KR" sz="2800" dirty="0" smtClean="0">
                <a:latin typeface="Consolas" panose="020B0609020204030204" pitchFamily="49" charset="0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에 접속했을 때</a:t>
            </a:r>
            <a:r>
              <a:rPr lang="en-US" altLang="ko-KR" sz="28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endParaRPr lang="en-US" altLang="ko-KR" sz="28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 descr="http://daedeokhs.djsch.kr/upload/board/49529/2019/11/thumb/157312274605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3" y="3820666"/>
            <a:ext cx="23812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식단 관리 페이지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고화질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)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2232" y="1690688"/>
            <a:ext cx="10407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위에서 </a:t>
            </a:r>
            <a:r>
              <a:rPr lang="en-US" altLang="ko-KR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crawl.py</a:t>
            </a:r>
            <a:r>
              <a:rPr lang="ko-KR" altLang="en-US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를 이용하여 수집한 </a:t>
            </a:r>
            <a:r>
              <a:rPr lang="en-US" altLang="ko-KR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path</a:t>
            </a:r>
            <a:r>
              <a:rPr lang="ko-KR" altLang="en-US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를 수정하여</a:t>
            </a:r>
            <a:endParaRPr lang="en-US" altLang="ko-KR" sz="28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2800" dirty="0" smtClean="0">
                <a:latin typeface="Consolas" panose="020B0609020204030204" pitchFamily="49" charset="0"/>
                <a:hlinkClick r:id="rId5"/>
              </a:rPr>
              <a:t>http</a:t>
            </a:r>
            <a:r>
              <a:rPr lang="en-US" altLang="ko-KR" sz="2800" dirty="0">
                <a:latin typeface="Consolas" panose="020B0609020204030204" pitchFamily="49" charset="0"/>
                <a:hlinkClick r:id="rId5"/>
              </a:rPr>
              <a:t>://</a:t>
            </a:r>
            <a:r>
              <a:rPr lang="en-US" altLang="ko-KR" sz="2800" dirty="0" smtClean="0">
                <a:latin typeface="Consolas" panose="020B0609020204030204" pitchFamily="49" charset="0"/>
                <a:hlinkClick r:id="rId5"/>
              </a:rPr>
              <a:t>daedeokhs.djsch.kr/upload/board/49529/2019/11/1573122746054.jpg</a:t>
            </a:r>
            <a:r>
              <a:rPr lang="en-US" altLang="ko-KR" sz="2800" dirty="0" smtClean="0">
                <a:latin typeface="Consolas" panose="020B0609020204030204" pitchFamily="49" charset="0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에 접속했을 때</a:t>
            </a:r>
            <a:r>
              <a:rPr lang="en-US" altLang="ko-KR" sz="28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endParaRPr lang="en-US" altLang="ko-KR" sz="28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44" name="Picture 4" descr="http://daedeokhs.djsch.kr/upload/board/49529/2019/11/157312274605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483" y="3075683"/>
            <a:ext cx="4755030" cy="35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82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 txBox="1">
            <a:spLocks/>
          </p:cNvSpPr>
          <p:nvPr/>
        </p:nvSpPr>
        <p:spPr>
          <a:xfrm>
            <a:off x="838200" y="0"/>
            <a:ext cx="113537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	</a:t>
            </a:r>
            <a:r>
              <a:rPr lang="en-US" altLang="ko-KR" sz="4400" dirty="0" smtClean="0">
                <a:solidFill>
                  <a:srgbClr val="A9B7C6"/>
                </a:solidFill>
                <a:latin typeface="Consolas" panose="020B0609020204030204" pitchFamily="49" charset="0"/>
                <a:ea typeface="+mj-ea"/>
              </a:rPr>
              <a:t>crawl.py</a:t>
            </a:r>
            <a:endParaRPr lang="en-US" altLang="ko-KR" sz="4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CC7832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...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'/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upload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board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/49529/'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 err="1">
                <a:solidFill>
                  <a:srgbClr val="CC7832"/>
                </a:solidFill>
                <a:latin typeface="Consolas" panose="020B0609020204030204" pitchFamily="49" charset="0"/>
              </a:rPr>
              <a:t>while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!= -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: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final_index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'.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jpg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image_path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[index:final_index+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4</a:t>
            </a:r>
            <a:r>
              <a:rPr lang="ko-KR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image_path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image_path.replace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'/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thumb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/'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'/'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new_r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requests.get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url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image_path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CC7832"/>
                </a:solidFill>
                <a:latin typeface="Consolas" panose="020B0609020204030204" pitchFamily="49" charset="0"/>
              </a:rPr>
              <a:t>with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 err="1">
                <a:solidFill>
                  <a:srgbClr val="8888C6"/>
                </a:solidFill>
                <a:latin typeface="Consolas" panose="020B0609020204030204" pitchFamily="49" charset="0"/>
              </a:rPr>
              <a:t>open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8888C6"/>
                </a:solidFill>
                <a:latin typeface="Consolas" panose="020B0609020204030204" pitchFamily="49" charset="0"/>
              </a:rPr>
              <a:t>str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 + 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'.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jpg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wb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2400" dirty="0" err="1">
                <a:solidFill>
                  <a:srgbClr val="CC7832"/>
                </a:solidFill>
                <a:latin typeface="Consolas" panose="020B0609020204030204" pitchFamily="49" charset="0"/>
              </a:rPr>
              <a:t>as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f: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f.write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new_r.content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    </a:t>
            </a:r>
            <a:b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r.text.find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'/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upload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2400" dirty="0" err="1">
                <a:solidFill>
                  <a:srgbClr val="6A8759"/>
                </a:solidFill>
                <a:latin typeface="Consolas" panose="020B0609020204030204" pitchFamily="49" charset="0"/>
              </a:rPr>
              <a:t>board</a:t>
            </a:r>
            <a:r>
              <a:rPr lang="ko-KR" altLang="ko-KR" sz="2400" dirty="0">
                <a:solidFill>
                  <a:srgbClr val="6A8759"/>
                </a:solidFill>
                <a:latin typeface="Consolas" panose="020B0609020204030204" pitchFamily="49" charset="0"/>
              </a:rPr>
              <a:t>/49529/'</a:t>
            </a:r>
            <a:r>
              <a:rPr lang="ko-KR" altLang="ko-KR" sz="2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2400" dirty="0" err="1">
                <a:solidFill>
                  <a:srgbClr val="A9B7C6"/>
                </a:solidFill>
                <a:latin typeface="Consolas" panose="020B0609020204030204" pitchFamily="49" charset="0"/>
              </a:rPr>
              <a:t>index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 + </a:t>
            </a:r>
            <a:r>
              <a:rPr lang="ko-KR" altLang="ko-KR" sz="24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2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endParaRPr lang="ko-KR" altLang="ko-KR" sz="4000" dirty="0">
              <a:latin typeface="Arial" panose="020B0604020202020204" pitchFamily="34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1" y="0"/>
            <a:ext cx="838199" cy="6858000"/>
          </a:xfrm>
          <a:prstGeom prst="rect">
            <a:avLst/>
          </a:prstGeom>
          <a:solidFill>
            <a:srgbClr val="313335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4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>
              <a:solidFill>
                <a:srgbClr val="60636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4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5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6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7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8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9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10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11</a:t>
            </a:r>
          </a:p>
          <a:p>
            <a:pPr marL="0" indent="0" algn="r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dirty="0" smtClean="0">
                <a:solidFill>
                  <a:srgbClr val="606366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4789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How to </a:t>
            </a:r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Parse?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90423" y="3292467"/>
            <a:ext cx="9134928" cy="1425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='/upload/board/49529/2019/11/thumb/1573122746054.jpg' 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onError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this.src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='/images/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comm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miniList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/no_image_list.gif';" width='130' height='110' border='0' alt="11</a:t>
            </a:r>
            <a:r>
              <a:rPr lang="ko-KR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월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  <a:r>
              <a:rPr lang="ko-KR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중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석식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사진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</a:rPr>
              <a:t>"/&gt;</a:t>
            </a:r>
            <a:endParaRPr lang="en-US" altLang="ko-KR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3032277" y="3085554"/>
            <a:ext cx="343371" cy="3197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53569" y="2879121"/>
            <a:ext cx="74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index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05113" y="3386005"/>
            <a:ext cx="275771" cy="377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383953" y="3397344"/>
            <a:ext cx="275771" cy="377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>
            <a:endCxn id="31" idx="0"/>
          </p:cNvCxnSpPr>
          <p:nvPr/>
        </p:nvCxnSpPr>
        <p:spPr>
          <a:xfrm>
            <a:off x="9138728" y="3023741"/>
            <a:ext cx="383111" cy="373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848601" y="2816154"/>
            <a:ext cx="129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final_index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941375" y="3397344"/>
            <a:ext cx="275771" cy="377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>
            <a:endCxn id="30" idx="0"/>
          </p:cNvCxnSpPr>
          <p:nvPr/>
        </p:nvCxnSpPr>
        <p:spPr>
          <a:xfrm flipH="1">
            <a:off x="10079261" y="3134779"/>
            <a:ext cx="162207" cy="2625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41468" y="2879121"/>
            <a:ext cx="17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final_index</a:t>
            </a:r>
            <a:r>
              <a:rPr lang="en-US" altLang="ko-KR" dirty="0" smtClean="0">
                <a:solidFill>
                  <a:srgbClr val="FF0000"/>
                </a:solidFill>
              </a:rPr>
              <a:t> + 4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2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예제로 </a:t>
            </a:r>
            <a:r>
              <a:rPr lang="ko-KR" altLang="en-US" sz="36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놀아보기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공지사항</a:t>
            </a:r>
            <a:r>
              <a:rPr lang="en-US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가정통신문</a:t>
            </a:r>
            <a:r>
              <a:rPr lang="en-US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학년 알림 등의 글 제목을 수집하기</a:t>
            </a: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endParaRPr lang="en-US" altLang="ko-KR" sz="24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중식 이미지 뿐만 아니라</a:t>
            </a:r>
            <a:r>
              <a:rPr lang="en-US" altLang="ko-KR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석식</a:t>
            </a:r>
            <a:r>
              <a:rPr lang="ko-KR" altLang="en-US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이미지도 수집하는 </a:t>
            </a:r>
            <a:r>
              <a:rPr lang="ko-KR" altLang="en-US" sz="24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크롤러</a:t>
            </a:r>
            <a:r>
              <a:rPr lang="ko-KR" altLang="en-US" sz="24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만들기</a:t>
            </a:r>
            <a:endParaRPr lang="en-US" altLang="ko-KR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9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BeautifulSoup4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12290" name="Picture 2" descr="http://www.hanbit.co.kr/data/cms/CMS4344562296_thum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819" y="363726"/>
            <a:ext cx="1328360" cy="132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BeautifulSoup4</a:t>
            </a:r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란 라이브러리를 이용하면 훨씬 쉽게 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HTML </a:t>
            </a:r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문서에서 </a:t>
            </a:r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원하는 값들을 쉽게 뽑아올 수 있다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관심 있는 사람들은 </a:t>
            </a:r>
            <a:r>
              <a:rPr lang="en-US" altLang="ko-KR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google</a:t>
            </a:r>
            <a:r>
              <a:rPr lang="ko-KR" altLang="en-US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에 검색</a:t>
            </a:r>
            <a:endParaRPr lang="en-US" altLang="ko-KR" sz="24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4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hlinkClick r:id="rId6"/>
              </a:rPr>
              <a:t>https://twpower.github.io/84-how-to-use-beautiful-soup</a:t>
            </a: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hlinkClick r:id="rId7"/>
              </a:rPr>
              <a:t>http</a:t>
            </a:r>
            <a:r>
              <a:rPr lang="en-US" altLang="ko-KR" sz="1800" dirty="0">
                <a:hlinkClick r:id="rId7"/>
              </a:rPr>
              <a:t>://www.hanbit.co.kr/channel/category/category_view.html?cms_code=CMS4344562296</a:t>
            </a:r>
            <a:endParaRPr lang="en-US" altLang="ko-KR" sz="18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requests </a:t>
            </a:r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라이브러리 설치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02" y="1575611"/>
            <a:ext cx="6660867" cy="464421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182062" y="2857945"/>
            <a:ext cx="18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413590" y="3027196"/>
            <a:ext cx="1134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41831" y="2367772"/>
            <a:ext cx="172800" cy="17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3717" y="2624779"/>
            <a:ext cx="281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Project:name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왼쪽의 화살표 클릭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2301" y="3407635"/>
            <a:ext cx="311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(2) Project Interpreter</a:t>
            </a:r>
          </a:p>
          <a:p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버튼 클릭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62685" y="2269506"/>
            <a:ext cx="197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(3) +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버튼 클릭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88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requests </a:t>
            </a:r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라이브러리 설치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05" y="1409821"/>
            <a:ext cx="5977388" cy="48800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8709" y="1686610"/>
            <a:ext cx="228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검색 칸에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requests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입력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5745" y="5573494"/>
            <a:ext cx="266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(2) Install Package</a:t>
            </a:r>
          </a:p>
          <a:p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버튼 클릭 후 대기</a:t>
            </a:r>
            <a:endParaRPr lang="en-US" altLang="ko-KR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여기서 잠깐</a:t>
            </a:r>
            <a:r>
              <a:rPr lang="en-US" altLang="ko-KR" sz="3600" dirty="0">
                <a:solidFill>
                  <a:srgbClr val="00B0F0"/>
                </a:solidFill>
                <a:latin typeface="Consolas" panose="020B0609020204030204" pitchFamily="49" charset="0"/>
              </a:rPr>
              <a:t>!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라이브러리란</a:t>
            </a:r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미리 만들어 놓은 함수 또는 변수들을 사용하겠다는 것</a:t>
            </a:r>
            <a:endParaRPr lang="en-US" altLang="ko-KR" sz="20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프로그래밍 언어에서 자주 사용되지 않는 함수들은</a:t>
            </a:r>
            <a:endParaRPr lang="en-US" altLang="ko-KR" sz="20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라이브러리로 만들어 일부 필요한 사용자만 사용할 수 있게 만든 것</a:t>
            </a:r>
            <a:endParaRPr lang="en-US" altLang="ko-KR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예시</a:t>
            </a:r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 import math </a:t>
            </a:r>
            <a:r>
              <a:rPr lang="ko-KR" alt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를 통해 </a:t>
            </a:r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math</a:t>
            </a:r>
            <a:r>
              <a:rPr lang="ko-KR" alt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에 포함된 함수와 변수들을 사용할 수 있다</a:t>
            </a:r>
            <a:r>
              <a:rPr lang="en-US" altLang="ko-KR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endParaRPr lang="en-US" altLang="ko-KR" sz="1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프로그램 예제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253858" y="1605290"/>
            <a:ext cx="7684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rgbClr val="A9B7C6"/>
                </a:solidFill>
                <a:hlinkClick r:id="rId5"/>
              </a:rPr>
              <a:t>https://</a:t>
            </a:r>
            <a:r>
              <a:rPr lang="ko-KR" altLang="en-US" sz="2800" dirty="0" smtClean="0">
                <a:solidFill>
                  <a:srgbClr val="A9B7C6"/>
                </a:solidFill>
                <a:hlinkClick r:id="rId5"/>
              </a:rPr>
              <a:t>github.com/ironore15/P</a:t>
            </a:r>
            <a:r>
              <a:rPr lang="en-US" altLang="ko-KR" sz="2800" dirty="0" err="1" smtClean="0">
                <a:solidFill>
                  <a:srgbClr val="A9B7C6"/>
                </a:solidFill>
                <a:hlinkClick r:id="rId5"/>
              </a:rPr>
              <a:t>ython</a:t>
            </a:r>
            <a:r>
              <a:rPr lang="ko-KR" altLang="en-US" sz="2800" dirty="0" smtClean="0">
                <a:solidFill>
                  <a:srgbClr val="A9B7C6"/>
                </a:solidFill>
                <a:hlinkClick r:id="rId5"/>
              </a:rPr>
              <a:t>-</a:t>
            </a:r>
            <a:r>
              <a:rPr lang="ko-KR" altLang="en-US" sz="2800" dirty="0" err="1" smtClean="0">
                <a:solidFill>
                  <a:srgbClr val="A9B7C6"/>
                </a:solidFill>
                <a:hlinkClick r:id="rId5"/>
              </a:rPr>
              <a:t>Tutoring</a:t>
            </a:r>
            <a:endParaRPr lang="ko-KR" altLang="en-US" sz="2800" dirty="0">
              <a:solidFill>
                <a:srgbClr val="A9B7C6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20938" t="6859" r="21979" b="5577"/>
          <a:stretch/>
        </p:blipFill>
        <p:spPr>
          <a:xfrm>
            <a:off x="1895475" y="2177048"/>
            <a:ext cx="5048250" cy="419459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153579" y="5444201"/>
            <a:ext cx="353401" cy="156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147306" y="2937445"/>
            <a:ext cx="42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버튼을 클릭 후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47306" y="3409101"/>
            <a:ext cx="431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(2)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crawl.py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버튼을 누르면 오늘 사용할 </a:t>
            </a:r>
            <a:endParaRPr lang="ko-KR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8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프로그램 예제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253858" y="1605290"/>
            <a:ext cx="7684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rgbClr val="A9B7C6"/>
                </a:solidFill>
                <a:hlinkClick r:id="rId5"/>
              </a:rPr>
              <a:t>https://</a:t>
            </a:r>
            <a:r>
              <a:rPr lang="ko-KR" altLang="en-US" sz="2800" dirty="0" smtClean="0">
                <a:solidFill>
                  <a:srgbClr val="A9B7C6"/>
                </a:solidFill>
                <a:hlinkClick r:id="rId5"/>
              </a:rPr>
              <a:t>github.com/ironore15/P</a:t>
            </a:r>
            <a:r>
              <a:rPr lang="en-US" altLang="ko-KR" sz="2800" dirty="0" err="1" smtClean="0">
                <a:solidFill>
                  <a:srgbClr val="A9B7C6"/>
                </a:solidFill>
                <a:hlinkClick r:id="rId5"/>
              </a:rPr>
              <a:t>ython</a:t>
            </a:r>
            <a:r>
              <a:rPr lang="ko-KR" altLang="en-US" sz="2800" dirty="0" smtClean="0">
                <a:solidFill>
                  <a:srgbClr val="A9B7C6"/>
                </a:solidFill>
                <a:hlinkClick r:id="rId5"/>
              </a:rPr>
              <a:t>-</a:t>
            </a:r>
            <a:r>
              <a:rPr lang="ko-KR" altLang="en-US" sz="2800" dirty="0" err="1" smtClean="0">
                <a:solidFill>
                  <a:srgbClr val="A9B7C6"/>
                </a:solidFill>
                <a:hlinkClick r:id="rId5"/>
              </a:rPr>
              <a:t>Tutoring</a:t>
            </a:r>
            <a:endParaRPr lang="ko-KR" altLang="en-US" sz="2800" dirty="0">
              <a:solidFill>
                <a:srgbClr val="A9B7C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47306" y="2937445"/>
            <a:ext cx="42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버튼을 클릭 후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47306" y="3409101"/>
            <a:ext cx="431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(2) 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crawl.py </a:t>
            </a:r>
            <a:r>
              <a:rPr lang="ko-KR" alt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버튼을 누르면 오늘 사용할 </a:t>
            </a:r>
            <a:endParaRPr lang="ko-KR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21667" t="6846" r="22143" b="4762"/>
          <a:stretch/>
        </p:blipFill>
        <p:spPr>
          <a:xfrm>
            <a:off x="1895475" y="2177048"/>
            <a:ext cx="5048250" cy="43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내용 개체 틀 2"/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 w="19050" cap="sq" cmpd="sng">
            <a:solidFill>
              <a:srgbClr val="555555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dirty="0" smtClean="0">
              <a:solidFill>
                <a:srgbClr val="A9B7C6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89" y="112967"/>
            <a:ext cx="1765628" cy="50431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 </a:t>
            </a:r>
            <a:r>
              <a:rPr lang="ko-KR" altLang="en-US" smtClean="0"/>
              <a:t>가을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인터넷의 작동 방식</a:t>
            </a:r>
            <a:endParaRPr lang="ko-KR" altLang="en-US" sz="3600" dirty="0">
              <a:latin typeface="Consolas" panose="020B0609020204030204" pitchFamily="49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79" y="112967"/>
            <a:ext cx="499589" cy="498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714" y="1340477"/>
            <a:ext cx="7238570" cy="5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대덕고등학교 튜터링 #2</Template>
  <TotalTime>3586</TotalTime>
  <Words>741</Words>
  <Application>Microsoft Office PowerPoint</Application>
  <PresentationFormat>와이드스크린</PresentationFormat>
  <Paragraphs>412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Apple Symbols</vt:lpstr>
      <vt:lpstr>굴림체</vt:lpstr>
      <vt:lpstr>맑은 고딕</vt:lpstr>
      <vt:lpstr>Arial</vt:lpstr>
      <vt:lpstr>Consolas</vt:lpstr>
      <vt:lpstr>Office 테마</vt:lpstr>
      <vt:lpstr>PYTHON TUTORING #7</vt:lpstr>
      <vt:lpstr>INTRO</vt:lpstr>
      <vt:lpstr>requests 라이브러리 설치</vt:lpstr>
      <vt:lpstr>requests 라이브러리 설치</vt:lpstr>
      <vt:lpstr>requests 라이브러리 설치</vt:lpstr>
      <vt:lpstr>여기서 잠깐!</vt:lpstr>
      <vt:lpstr>프로그램 예제</vt:lpstr>
      <vt:lpstr>프로그램 예제</vt:lpstr>
      <vt:lpstr>인터넷의 작동 방식</vt:lpstr>
      <vt:lpstr>인터넷의 작동 방식</vt:lpstr>
      <vt:lpstr>인터넷의 작동 방식</vt:lpstr>
      <vt:lpstr>인터넷의 작동 방식</vt:lpstr>
      <vt:lpstr>인터넷의 작동 방식</vt:lpstr>
      <vt:lpstr>인터넷의 작동 방식</vt:lpstr>
      <vt:lpstr>서버에게 보내는 정보</vt:lpstr>
      <vt:lpstr>서버에게 보내는 정보</vt:lpstr>
      <vt:lpstr>서버에게 보내는 정보</vt:lpstr>
      <vt:lpstr>PowerPoint 프레젠테이션</vt:lpstr>
      <vt:lpstr>PowerPoint 프레젠테이션</vt:lpstr>
      <vt:lpstr>PowerPoint 프레젠테이션</vt:lpstr>
      <vt:lpstr>인터넷의 작동 방식</vt:lpstr>
      <vt:lpstr>서버의 Response와 HTML</vt:lpstr>
      <vt:lpstr>서버의 Response와 HTML</vt:lpstr>
      <vt:lpstr>서버의 Response와 HTML</vt:lpstr>
      <vt:lpstr>서버의 Response와 HTML</vt:lpstr>
      <vt:lpstr>PowerPoint 프레젠테이션</vt:lpstr>
      <vt:lpstr>PowerPoint 프레젠테이션</vt:lpstr>
      <vt:lpstr>PowerPoint 프레젠테이션</vt:lpstr>
      <vt:lpstr>PowerPoint 프레젠테이션</vt:lpstr>
      <vt:lpstr>How to Parse?</vt:lpstr>
      <vt:lpstr>식단 관리 페이지</vt:lpstr>
      <vt:lpstr>PowerPoint 프레젠테이션</vt:lpstr>
      <vt:lpstr>식단 관리 페이지 (저화질)</vt:lpstr>
      <vt:lpstr>식단 관리 페이지 (고화질)</vt:lpstr>
      <vt:lpstr>PowerPoint 프레젠테이션</vt:lpstr>
      <vt:lpstr>How to Parse?</vt:lpstr>
      <vt:lpstr>예제로 놀아보기</vt:lpstr>
      <vt:lpstr>BeautifulSoup4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TUTORING #2</dc:title>
  <dc:creator>msg8757@gmail.com</dc:creator>
  <cp:lastModifiedBy>msg8757@gmail.com</cp:lastModifiedBy>
  <cp:revision>342</cp:revision>
  <dcterms:created xsi:type="dcterms:W3CDTF">2018-10-26T00:03:06Z</dcterms:created>
  <dcterms:modified xsi:type="dcterms:W3CDTF">2019-11-08T04:31:24Z</dcterms:modified>
</cp:coreProperties>
</file>